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A441E4-8244-4AE7-B7EB-617D1A5F6FD3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ED54FA-B7FB-45AC-BB9D-3F761578E7D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i="1" dirty="0" smtClean="0">
                <a:latin typeface="Poor Richard" pitchFamily="18" charset="0"/>
              </a:rPr>
              <a:t>The Great Gatsby</a:t>
            </a:r>
            <a:endParaRPr lang="en-US" i="1" dirty="0">
              <a:latin typeface="Poor Richar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Feature Project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1027" name="Picture 3" descr="C:\Users\Stacy\AppData\Local\Microsoft\Windows\Temporary Internet Files\Content.IE5\7V9BMAIX\MP9004225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" y="0"/>
            <a:ext cx="32654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6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Directions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709160"/>
          </a:xfrm>
        </p:spPr>
        <p:txBody>
          <a:bodyPr/>
          <a:lstStyle/>
          <a:p>
            <a:pPr marL="137160" indent="0" algn="ctr">
              <a:buNone/>
            </a:pPr>
            <a:r>
              <a:rPr lang="en-US" dirty="0" smtClean="0">
                <a:latin typeface="Poor Richard" pitchFamily="18" charset="0"/>
              </a:rPr>
              <a:t>You have been hired to bring </a:t>
            </a:r>
            <a:r>
              <a:rPr lang="en-US" i="1" dirty="0" smtClean="0">
                <a:latin typeface="Poor Richard" pitchFamily="18" charset="0"/>
              </a:rPr>
              <a:t>The Great Gatsby </a:t>
            </a:r>
            <a:r>
              <a:rPr lang="en-US" dirty="0" smtClean="0">
                <a:latin typeface="Poor Richard" pitchFamily="18" charset="0"/>
              </a:rPr>
              <a:t>to life on the big screen.  </a:t>
            </a:r>
            <a:r>
              <a:rPr lang="en-US" dirty="0">
                <a:latin typeface="Poor Richard" pitchFamily="18" charset="0"/>
              </a:rPr>
              <a:t>C</a:t>
            </a:r>
            <a:r>
              <a:rPr lang="en-US" dirty="0" smtClean="0">
                <a:latin typeface="Poor Richard" pitchFamily="18" charset="0"/>
              </a:rPr>
              <a:t>reate an </a:t>
            </a:r>
            <a:r>
              <a:rPr lang="en-US" dirty="0">
                <a:latin typeface="Poor Richard" pitchFamily="18" charset="0"/>
              </a:rPr>
              <a:t>I</a:t>
            </a:r>
            <a:r>
              <a:rPr lang="en-US" dirty="0" smtClean="0">
                <a:latin typeface="Poor Richard" pitchFamily="18" charset="0"/>
              </a:rPr>
              <a:t>-movie or Power Point that contains the following elements:</a:t>
            </a:r>
          </a:p>
          <a:p>
            <a:r>
              <a:rPr lang="en-US" sz="2000" dirty="0" smtClean="0">
                <a:latin typeface="Poor Richard" pitchFamily="18" charset="0"/>
              </a:rPr>
              <a:t>A movie poster that focuses on </a:t>
            </a:r>
            <a:r>
              <a:rPr lang="en-US" sz="2000" u="sng" dirty="0" smtClean="0">
                <a:latin typeface="Poor Richard" pitchFamily="18" charset="0"/>
              </a:rPr>
              <a:t>Symbolism</a:t>
            </a:r>
          </a:p>
          <a:p>
            <a:r>
              <a:rPr lang="en-US" sz="2000" dirty="0" smtClean="0">
                <a:latin typeface="Poor Richard" pitchFamily="18" charset="0"/>
              </a:rPr>
              <a:t>A cast list that contains photos and justifications that focus on </a:t>
            </a:r>
            <a:r>
              <a:rPr lang="en-US" sz="2000" u="sng" dirty="0" smtClean="0">
                <a:latin typeface="Poor Richard" pitchFamily="18" charset="0"/>
              </a:rPr>
              <a:t>Character</a:t>
            </a:r>
            <a:endParaRPr lang="en-US" sz="2000" dirty="0" smtClean="0">
              <a:latin typeface="Poor Richard" pitchFamily="18" charset="0"/>
            </a:endParaRPr>
          </a:p>
          <a:p>
            <a:r>
              <a:rPr lang="en-US" sz="2000" dirty="0" smtClean="0">
                <a:latin typeface="Poor Richard" pitchFamily="18" charset="0"/>
              </a:rPr>
              <a:t>A slide for each chapter (9 of them) that contains music to create the </a:t>
            </a:r>
            <a:r>
              <a:rPr lang="en-US" sz="2000" u="sng" dirty="0" smtClean="0">
                <a:latin typeface="Poor Richard" pitchFamily="18" charset="0"/>
              </a:rPr>
              <a:t>theme </a:t>
            </a:r>
            <a:r>
              <a:rPr lang="en-US" sz="2000" dirty="0" smtClean="0">
                <a:latin typeface="Poor Richard" pitchFamily="18" charset="0"/>
              </a:rPr>
              <a:t>of the chapter and a photograph of the location to illustrate </a:t>
            </a:r>
            <a:r>
              <a:rPr lang="en-US" sz="2000" u="sng" dirty="0" smtClean="0">
                <a:latin typeface="Poor Richard" pitchFamily="18" charset="0"/>
              </a:rPr>
              <a:t>setting </a:t>
            </a:r>
            <a:r>
              <a:rPr lang="en-US" sz="2000" dirty="0" smtClean="0">
                <a:latin typeface="Poor Richard" pitchFamily="18" charset="0"/>
              </a:rPr>
              <a:t>both elements </a:t>
            </a:r>
          </a:p>
          <a:p>
            <a:r>
              <a:rPr lang="en-US" sz="2000" dirty="0" smtClean="0">
                <a:latin typeface="Poor Richard" pitchFamily="18" charset="0"/>
              </a:rPr>
              <a:t>There must be elements of </a:t>
            </a:r>
            <a:r>
              <a:rPr lang="en-US" sz="2000" u="sng" dirty="0" smtClean="0">
                <a:latin typeface="Poor Richard" pitchFamily="18" charset="0"/>
              </a:rPr>
              <a:t>foreshadowing</a:t>
            </a:r>
            <a:r>
              <a:rPr lang="en-US" sz="2000" dirty="0" smtClean="0">
                <a:latin typeface="Poor Richard" pitchFamily="18" charset="0"/>
              </a:rPr>
              <a:t>, </a:t>
            </a:r>
            <a:r>
              <a:rPr lang="en-US" sz="2000" u="sng" dirty="0" smtClean="0">
                <a:latin typeface="Poor Richard" pitchFamily="18" charset="0"/>
              </a:rPr>
              <a:t>plot</a:t>
            </a:r>
            <a:r>
              <a:rPr lang="en-US" sz="2000" dirty="0" smtClean="0">
                <a:latin typeface="Poor Richard" pitchFamily="18" charset="0"/>
              </a:rPr>
              <a:t>, </a:t>
            </a:r>
            <a:r>
              <a:rPr lang="en-US" sz="2000" u="sng" dirty="0" smtClean="0">
                <a:latin typeface="Poor Richard" pitchFamily="18" charset="0"/>
              </a:rPr>
              <a:t>status and society</a:t>
            </a:r>
            <a:r>
              <a:rPr lang="en-US" sz="2000" dirty="0" smtClean="0">
                <a:latin typeface="Poor Richard" pitchFamily="18" charset="0"/>
              </a:rPr>
              <a:t>, and </a:t>
            </a:r>
            <a:r>
              <a:rPr lang="en-US" sz="2000" u="sng" dirty="0" smtClean="0">
                <a:latin typeface="Poor Richard" pitchFamily="18" charset="0"/>
              </a:rPr>
              <a:t>irony</a:t>
            </a:r>
            <a:r>
              <a:rPr lang="en-US" sz="2000" dirty="0" smtClean="0">
                <a:latin typeface="Poor Richard" pitchFamily="18" charset="0"/>
              </a:rPr>
              <a:t> (you may add these elements in any way that you choose)</a:t>
            </a:r>
          </a:p>
          <a:p>
            <a:r>
              <a:rPr lang="en-US" sz="2000" dirty="0" smtClean="0">
                <a:latin typeface="Poor Richard" pitchFamily="18" charset="0"/>
              </a:rPr>
              <a:t>The movie/presentation must be accompanied by a one page paper that justifies each element.</a:t>
            </a:r>
          </a:p>
          <a:p>
            <a:r>
              <a:rPr lang="en-US" sz="3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oor Richard" pitchFamily="18" charset="0"/>
              </a:rPr>
              <a:t>Project is due March 23</a:t>
            </a:r>
            <a:r>
              <a:rPr lang="en-US" sz="3200" u="sng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oor Richard" pitchFamily="18" charset="0"/>
              </a:rPr>
              <a:t>rd</a:t>
            </a:r>
            <a:r>
              <a:rPr lang="en-US" sz="3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Poor Richard" pitchFamily="18" charset="0"/>
              </a:rPr>
              <a:t> by the start of class!</a:t>
            </a:r>
          </a:p>
        </p:txBody>
      </p:sp>
      <p:pic>
        <p:nvPicPr>
          <p:cNvPr id="2051" name="Picture 3" descr="C:\Users\Stacy\AppData\Local\Microsoft\Windows\Temporary Internet Files\Content.IE5\QH3DY9A1\MP9004064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1142331" cy="142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acy\AppData\Local\Microsoft\Windows\Temporary Internet Files\Content.IE5\QH3DY9A1\MP9004064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086600" y="183619"/>
            <a:ext cx="1178305" cy="147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109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Rubric</a:t>
            </a:r>
            <a:endParaRPr lang="en-US" dirty="0">
              <a:latin typeface="Poor Richard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721121"/>
              </p:ext>
            </p:extLst>
          </p:nvPr>
        </p:nvGraphicFramePr>
        <p:xfrm>
          <a:off x="457200" y="1219200"/>
          <a:ext cx="8229600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Movie Poster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Focus on</a:t>
                      </a:r>
                      <a:r>
                        <a:rPr lang="en-US" baseline="0" dirty="0" smtClean="0">
                          <a:latin typeface="Poor Richard" pitchFamily="18" charset="0"/>
                        </a:rPr>
                        <a:t> </a:t>
                      </a:r>
                      <a:r>
                        <a:rPr lang="en-US" u="sng" baseline="0" dirty="0" smtClean="0">
                          <a:latin typeface="Poor Richard" pitchFamily="18" charset="0"/>
                        </a:rPr>
                        <a:t>symbolism</a:t>
                      </a:r>
                      <a:endParaRPr lang="en-US" u="sng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5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Cast List 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Cast list with photos and </a:t>
                      </a:r>
                      <a:r>
                        <a:rPr lang="en-US" u="none" dirty="0" smtClean="0">
                          <a:latin typeface="Poor Richard" pitchFamily="18" charset="0"/>
                        </a:rPr>
                        <a:t>character justifications</a:t>
                      </a:r>
                      <a:endParaRPr lang="en-US" u="none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14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Chapters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Chapter</a:t>
                      </a:r>
                      <a:r>
                        <a:rPr lang="en-US" baseline="0" dirty="0" smtClean="0">
                          <a:latin typeface="Poor Richard" pitchFamily="18" charset="0"/>
                        </a:rPr>
                        <a:t> </a:t>
                      </a:r>
                      <a:r>
                        <a:rPr lang="en-US" u="sng" baseline="0" dirty="0" smtClean="0">
                          <a:latin typeface="Poor Richard" pitchFamily="18" charset="0"/>
                        </a:rPr>
                        <a:t>settings </a:t>
                      </a:r>
                      <a:r>
                        <a:rPr lang="en-US" u="none" baseline="0" dirty="0" smtClean="0">
                          <a:latin typeface="Poor Richard" pitchFamily="18" charset="0"/>
                        </a:rPr>
                        <a:t>(photos) and  </a:t>
                      </a:r>
                      <a:r>
                        <a:rPr lang="en-US" u="sng" baseline="0" dirty="0" smtClean="0">
                          <a:latin typeface="Poor Richard" pitchFamily="18" charset="0"/>
                        </a:rPr>
                        <a:t>themes</a:t>
                      </a:r>
                      <a:r>
                        <a:rPr lang="en-US" u="none" baseline="0" dirty="0" smtClean="0">
                          <a:latin typeface="Poor Richard" pitchFamily="18" charset="0"/>
                        </a:rPr>
                        <a:t> (music)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18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Elements 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Addition of </a:t>
                      </a:r>
                      <a:r>
                        <a:rPr lang="en-US" u="sng" dirty="0" smtClean="0">
                          <a:latin typeface="Poor Richard" pitchFamily="18" charset="0"/>
                        </a:rPr>
                        <a:t>foreshadowing, plot, status and society, and irony </a:t>
                      </a:r>
                      <a:endParaRPr lang="en-US" u="sng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4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Paper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One page</a:t>
                      </a:r>
                      <a:r>
                        <a:rPr lang="en-US" baseline="0" dirty="0" smtClean="0">
                          <a:latin typeface="Poor Richard" pitchFamily="18" charset="0"/>
                        </a:rPr>
                        <a:t> justification paper </a:t>
                      </a:r>
                    </a:p>
                    <a:p>
                      <a:r>
                        <a:rPr lang="en-US" baseline="0" dirty="0" smtClean="0">
                          <a:latin typeface="Poor Richard" pitchFamily="18" charset="0"/>
                        </a:rPr>
                        <a:t>Single spaced with bold headings for each requirement (not MLA format)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Poor Richard" pitchFamily="18" charset="0"/>
                        </a:rPr>
                        <a:t>6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Submission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Project e-mailed</a:t>
                      </a:r>
                      <a:r>
                        <a:rPr lang="en-US" baseline="0" dirty="0" smtClean="0">
                          <a:latin typeface="Poor Richard" pitchFamily="18" charset="0"/>
                        </a:rPr>
                        <a:t> by March 23</a:t>
                      </a:r>
                      <a:r>
                        <a:rPr lang="en-US" baseline="30000" dirty="0" smtClean="0">
                          <a:latin typeface="Poor Richard" pitchFamily="18" charset="0"/>
                        </a:rPr>
                        <a:t>rd</a:t>
                      </a:r>
                      <a:r>
                        <a:rPr lang="en-US" baseline="0" dirty="0" smtClean="0">
                          <a:latin typeface="Poor Richard" pitchFamily="18" charset="0"/>
                        </a:rPr>
                        <a:t> (start of class)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3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Total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oor Richard" pitchFamily="18" charset="0"/>
                        </a:rPr>
                        <a:t>50 points</a:t>
                      </a:r>
                      <a:endParaRPr lang="en-US" dirty="0">
                        <a:latin typeface="Poor Richar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969" y="4629628"/>
            <a:ext cx="1779722" cy="222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969" y="2362200"/>
            <a:ext cx="1731231" cy="226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969" y="0"/>
            <a:ext cx="1783031" cy="238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710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Movie Poster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93273"/>
            <a:ext cx="4724400" cy="472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2057400"/>
            <a:ext cx="4419600" cy="28007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800" b="1" i="1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Poor Richard" pitchFamily="18" charset="0"/>
              </a:rPr>
              <a:t>The Great Gatsby</a:t>
            </a:r>
            <a:endParaRPr lang="en-US" sz="8800" b="1" i="1" dirty="0">
              <a:solidFill>
                <a:schemeClr val="bg1">
                  <a:lumMod val="50000"/>
                  <a:lumOff val="50000"/>
                </a:schemeClr>
              </a:solidFill>
              <a:latin typeface="Poor Richar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6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Justification</a:t>
            </a:r>
            <a:endParaRPr lang="en-US" dirty="0">
              <a:latin typeface="Poor Richard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1516063" cy="151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3810000"/>
            <a:ext cx="26629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The Great</a:t>
            </a:r>
          </a:p>
          <a:p>
            <a:pPr algn="ctr"/>
            <a:r>
              <a:rPr lang="en-US" sz="44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Gatsby</a:t>
            </a:r>
            <a:endParaRPr lang="en-US" sz="4400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4600" y="1676400"/>
            <a:ext cx="563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oor Richard" pitchFamily="18" charset="0"/>
              </a:rPr>
              <a:t>The rose is a symbol of love, life, and change</a:t>
            </a:r>
          </a:p>
          <a:p>
            <a:r>
              <a:rPr lang="en-US" dirty="0" smtClean="0">
                <a:latin typeface="Poor Richard" pitchFamily="18" charset="0"/>
              </a:rPr>
              <a:t>The green color is used to symbolize growth, money,  and freshness in some cultures.; jealousy, sickness, and evil are also associated with the color green in other cultures.</a:t>
            </a:r>
          </a:p>
          <a:p>
            <a:r>
              <a:rPr lang="en-US" dirty="0" smtClean="0">
                <a:latin typeface="Poor Richard" pitchFamily="18" charset="0"/>
              </a:rPr>
              <a:t>I also used this picture because the rose is bright but the rest of the flower looks dark which foreshadows that  idea that the past is dead .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8708" y="4038600"/>
            <a:ext cx="4804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oor Richard" pitchFamily="18" charset="0"/>
              </a:rPr>
              <a:t>The  font is Poor Richard, chosen because of Gatsby’s poor past and as a symbol of wealth/status.</a:t>
            </a:r>
          </a:p>
          <a:p>
            <a:r>
              <a:rPr lang="en-US" dirty="0" smtClean="0">
                <a:latin typeface="Poor Richard" pitchFamily="18" charset="0"/>
              </a:rPr>
              <a:t>The color is ash  to symbolize death.</a:t>
            </a:r>
            <a:endParaRPr lang="en-US" dirty="0">
              <a:latin typeface="Poor Richar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2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oor Richard" pitchFamily="18" charset="0"/>
              </a:rPr>
              <a:t>Additional Resources</a:t>
            </a:r>
            <a:endParaRPr lang="en-US" dirty="0"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en-US" dirty="0" smtClean="0"/>
              <a:t>Additional resources can be found on brookslit.wikispaces.com</a:t>
            </a:r>
          </a:p>
          <a:p>
            <a:pPr marL="137160" indent="0" algn="ctr">
              <a:buNone/>
            </a:pPr>
            <a:endParaRPr lang="en-US" dirty="0" smtClean="0"/>
          </a:p>
          <a:p>
            <a:pPr marL="137160" indent="0" algn="ctr">
              <a:buNone/>
            </a:pPr>
            <a:r>
              <a:rPr lang="en-US" dirty="0" smtClean="0"/>
              <a:t>Google is a great resource for this project</a:t>
            </a:r>
          </a:p>
          <a:p>
            <a:pPr marL="137160" indent="0" algn="ctr">
              <a:buNone/>
            </a:pPr>
            <a:endParaRPr lang="en-US" dirty="0"/>
          </a:p>
          <a:p>
            <a:pPr marL="137160" indent="0" algn="ctr">
              <a:buNone/>
            </a:pPr>
            <a:r>
              <a:rPr lang="en-US" dirty="0" smtClean="0"/>
              <a:t>If you have any questions, contact me!!!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93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361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Great Gatsby</vt:lpstr>
      <vt:lpstr>Directions</vt:lpstr>
      <vt:lpstr>Rubric</vt:lpstr>
      <vt:lpstr>Movie Poster</vt:lpstr>
      <vt:lpstr>Justification</vt:lpstr>
      <vt:lpstr>Additional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Gatsby</dc:title>
  <dc:creator>Stacy</dc:creator>
  <cp:lastModifiedBy>Stacy</cp:lastModifiedBy>
  <cp:revision>6</cp:revision>
  <dcterms:created xsi:type="dcterms:W3CDTF">2012-03-10T22:38:32Z</dcterms:created>
  <dcterms:modified xsi:type="dcterms:W3CDTF">2012-03-10T23:40:50Z</dcterms:modified>
</cp:coreProperties>
</file>